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3" r:id="rId2"/>
    <p:sldId id="320" r:id="rId3"/>
    <p:sldId id="313" r:id="rId4"/>
    <p:sldId id="304" r:id="rId5"/>
    <p:sldId id="312" r:id="rId6"/>
    <p:sldId id="314" r:id="rId7"/>
    <p:sldId id="315" r:id="rId8"/>
    <p:sldId id="310" r:id="rId9"/>
    <p:sldId id="316" r:id="rId10"/>
    <p:sldId id="307" r:id="rId11"/>
    <p:sldId id="317" r:id="rId12"/>
    <p:sldId id="305" r:id="rId13"/>
    <p:sldId id="318" r:id="rId14"/>
    <p:sldId id="308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iday, May 16" id="{BD499FC8-0A21-3141-B078-8DFF15311F8C}">
          <p14:sldIdLst>
            <p14:sldId id="303"/>
            <p14:sldId id="320"/>
          </p14:sldIdLst>
        </p14:section>
        <p14:section name="Monday, May 19" id="{1D732AEF-7221-F548-B00C-D346C4C7F502}">
          <p14:sldIdLst>
            <p14:sldId id="313"/>
            <p14:sldId id="304"/>
            <p14:sldId id="312"/>
            <p14:sldId id="314"/>
          </p14:sldIdLst>
        </p14:section>
        <p14:section name="Tuesday, May 20" id="{2A98D631-5BA3-374F-A352-B74CEC2D9D74}">
          <p14:sldIdLst>
            <p14:sldId id="315"/>
            <p14:sldId id="310"/>
            <p14:sldId id="316"/>
            <p14:sldId id="307"/>
            <p14:sldId id="317"/>
            <p14:sldId id="305"/>
          </p14:sldIdLst>
        </p14:section>
        <p14:section name="Wednesday, May 21" id="{EDD7DE06-9836-DE43-A348-AF650C228EB7}">
          <p14:sldIdLst>
            <p14:sldId id="318"/>
            <p14:sldId id="30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C00"/>
    <a:srgbClr val="154734"/>
    <a:srgbClr val="5FE0B7"/>
    <a:srgbClr val="154733"/>
    <a:srgbClr val="E87500"/>
    <a:srgbClr val="1F674C"/>
    <a:srgbClr val="2D9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110"/>
    <p:restoredTop sz="96327"/>
  </p:normalViewPr>
  <p:slideViewPr>
    <p:cSldViewPr snapToGrid="0" snapToObjects="1">
      <p:cViewPr>
        <p:scale>
          <a:sx n="64" d="100"/>
          <a:sy n="64" d="100"/>
        </p:scale>
        <p:origin x="4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463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E35BF-302C-7649-BCAA-874EACF6F8DD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795C0-AA59-1E4E-985C-12CC317D8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9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45A7-AE1A-8441-A61B-B4E3B4029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272E5-CD4D-204A-8F78-DE4CB5041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A91C5-F5DE-4C45-A7B7-44ED5712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FBE7-5915-5240-98BF-A203A29F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F3EAC-D89C-8C4A-92E2-A771DC40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8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BBF6-6351-1847-8A13-08A3858D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B9336-8B47-934E-9107-93F4DD014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D7606-EAEC-2345-A29F-99E9E399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0BCDE-17EF-2444-B823-76B4176F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12EC-3113-9F4D-BD79-2BC0BB83F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2041D-B023-6544-A449-8034300E2C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BC9CD-7B27-3744-9DF3-54CBE2BA6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93634-9DE6-C346-86E8-50DE60B3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E794-BC1D-D04A-9782-13EA7B0D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8245B-C8BE-A64D-A58D-CA966BD4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0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9CAF-D17E-4B44-B797-4F74F38A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B60FC-ABD8-8A48-9B27-C4625209A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B4814-75D3-D148-8B44-B5384936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238E8-E806-814F-888D-E1FF5EE9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5BC7D-B860-7D4D-8DA8-826CAE27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8576-C4BB-5844-9A98-7F38B3DF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BA13C-3138-6848-811C-039F9257F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0836-6ADE-954B-8573-FACF0C2F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82E69-7CBC-9441-86D2-3E4C3674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42DEA-5E4A-2D40-8103-FE0F5B7F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8A5D-5BD4-8D4F-B5E2-24563F27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070AD-28D8-594A-B89E-FAF39BCF9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50B9-3FB8-1044-80B3-CDE73FBE7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AB77F-BF0F-344C-9C57-19A0777C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DAC2B-A833-3341-89E4-23935AB6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DD438-05D8-5347-8426-E71DC8A4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5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D1FA-DF70-7341-B6FA-0CF4DD3E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6C0B4-3C6F-FE41-8A71-CE003674C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43E0B-A168-A349-8EE0-B8D6318DC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3B208-9871-3847-B41A-03A3A321F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FC7C5-8575-884F-809F-B74809785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049E0-5BB9-7A49-B9BA-F006B420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A51D8-D212-274E-B7C3-9B284E57D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A392B-65AF-A545-BCF4-35EC098D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0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44AD-4242-B84A-887C-832D92397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C3DEB-57BE-934D-9FB9-FAD12BA1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08B0C-EA9F-B54A-BD6B-50ED63F15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45882-C34A-1F40-B9EC-8963C026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1824C-8881-F840-8FD8-31925F5A4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89218-F78F-DB47-BB2C-D998F2F5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0D89B-43D7-874D-9E5A-7E86D489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0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7A16-D03F-0B4D-BF09-2C817629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3E18-FCB8-3349-A911-8BC5C88F1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26601-F57D-EC49-ADF8-A4E8097F8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44736-3262-6645-8DC2-1EC1049A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BB7C0-F47D-064F-A2C3-2A403350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51820-8A3C-6C4C-8ACF-D9558208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CB6C-CF17-994E-97E6-406246DD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0DCA6-5A6B-F843-86D2-E412496AF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DDF16-5E5F-4844-964B-3590C8519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D38B0-41F2-4B43-BDAF-A52050DD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C2F4D-D3CA-DC40-9AC8-FC0AE304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2B11C-7135-7144-A064-5A502E99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0BCB31-CAA1-2E4D-AAE2-3DE962C1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D0536-357A-5D43-91E5-6CB14F02D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BD951-1C99-B84D-ABB5-68FA3D1F8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2D14C-FAB0-1F4C-9CA4-99FBFC9E2D43}" type="datetimeFigureOut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BEA7C-690A-F647-859C-B3783D00E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C2596-22CF-6D4A-92A1-36215FDCD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89D94-3A59-B54E-B0BF-EC364281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3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81461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Doctoral Hooding Ceremony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Friday, May 16  |  1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</p:spTree>
    <p:extLst>
      <p:ext uri="{BB962C8B-B14F-4D97-AF65-F5344CB8AC3E}">
        <p14:creationId xmlns:p14="http://schemas.microsoft.com/office/powerpoint/2010/main" val="60066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6563404E-76F7-2C4F-47B9-CAC866243681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814611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School of </a:t>
            </a:r>
            <a:b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</a:br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Interdisciplinary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Wednesday, May 20  |  1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ange box">
            <a:extLst>
              <a:ext uri="{FF2B5EF4-FFF2-40B4-BE49-F238E27FC236}">
                <a16:creationId xmlns:a16="http://schemas.microsoft.com/office/drawing/2014/main" id="{C21C2E32-07DC-4BD7-DBD0-05C5773DBD3E}"/>
              </a:ext>
            </a:extLst>
          </p:cNvPr>
          <p:cNvSpPr>
            <a:spLocks/>
          </p:cNvSpPr>
          <p:nvPr/>
        </p:nvSpPr>
        <p:spPr>
          <a:xfrm>
            <a:off x="4494727" y="1800516"/>
            <a:ext cx="2640169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26C7E64C-8176-80AA-4002-F3CC854A840D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59710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Naveen Jindal School of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Tuesday, May 20  |  2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DBA97-FA54-8AEA-A5E7-F649EC895F9D}"/>
              </a:ext>
            </a:extLst>
          </p:cNvPr>
          <p:cNvSpPr txBox="1"/>
          <p:nvPr/>
        </p:nvSpPr>
        <p:spPr>
          <a:xfrm>
            <a:off x="4838517" y="1944074"/>
            <a:ext cx="22963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5</a:t>
            </a:r>
          </a:p>
        </p:txBody>
      </p:sp>
    </p:spTree>
    <p:extLst>
      <p:ext uri="{BB962C8B-B14F-4D97-AF65-F5344CB8AC3E}">
        <p14:creationId xmlns:p14="http://schemas.microsoft.com/office/powerpoint/2010/main" val="346911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699C0163-BEAB-8ACF-1F7E-7F77D7D92A83}"/>
              </a:ext>
            </a:extLst>
          </p:cNvPr>
          <p:cNvSpPr/>
          <p:nvPr/>
        </p:nvSpPr>
        <p:spPr>
          <a:xfrm>
            <a:off x="4349669" y="265286"/>
            <a:ext cx="7880883" cy="21945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814611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Harry W. Bass Jr. School of Arts, Humanities, and 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Tuesday, May 20  |  4:30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349669" y="265286"/>
            <a:ext cx="7880883" cy="21945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70014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Erik Jonsson School of Engineering and Computer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Wednesday, May 21  |  9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3" name="orange box">
            <a:extLst>
              <a:ext uri="{FF2B5EF4-FFF2-40B4-BE49-F238E27FC236}">
                <a16:creationId xmlns:a16="http://schemas.microsoft.com/office/drawing/2014/main" id="{761BFC50-F175-2353-24E4-8EF8C3ADB875}"/>
              </a:ext>
            </a:extLst>
          </p:cNvPr>
          <p:cNvSpPr>
            <a:spLocks/>
          </p:cNvSpPr>
          <p:nvPr/>
        </p:nvSpPr>
        <p:spPr>
          <a:xfrm>
            <a:off x="4349668" y="2423212"/>
            <a:ext cx="2625288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C928F-22B2-DC5C-79BD-0990052670A0}"/>
              </a:ext>
            </a:extLst>
          </p:cNvPr>
          <p:cNvSpPr txBox="1"/>
          <p:nvPr/>
        </p:nvSpPr>
        <p:spPr>
          <a:xfrm>
            <a:off x="4691520" y="2566770"/>
            <a:ext cx="22834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1</a:t>
            </a:r>
          </a:p>
        </p:txBody>
      </p:sp>
    </p:spTree>
    <p:extLst>
      <p:ext uri="{BB962C8B-B14F-4D97-AF65-F5344CB8AC3E}">
        <p14:creationId xmlns:p14="http://schemas.microsoft.com/office/powerpoint/2010/main" val="122758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349669" y="265286"/>
            <a:ext cx="7880883" cy="21945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70014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Erik Jonsson School of Engineering and Computer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Wednesday, May 21  |  11:30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3" name="orange box">
            <a:extLst>
              <a:ext uri="{FF2B5EF4-FFF2-40B4-BE49-F238E27FC236}">
                <a16:creationId xmlns:a16="http://schemas.microsoft.com/office/drawing/2014/main" id="{761BFC50-F175-2353-24E4-8EF8C3ADB875}"/>
              </a:ext>
            </a:extLst>
          </p:cNvPr>
          <p:cNvSpPr>
            <a:spLocks/>
          </p:cNvSpPr>
          <p:nvPr/>
        </p:nvSpPr>
        <p:spPr>
          <a:xfrm>
            <a:off x="4349668" y="2423212"/>
            <a:ext cx="2625288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C928F-22B2-DC5C-79BD-0990052670A0}"/>
              </a:ext>
            </a:extLst>
          </p:cNvPr>
          <p:cNvSpPr txBox="1"/>
          <p:nvPr/>
        </p:nvSpPr>
        <p:spPr>
          <a:xfrm>
            <a:off x="4691520" y="2566770"/>
            <a:ext cx="22834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2</a:t>
            </a:r>
          </a:p>
        </p:txBody>
      </p:sp>
    </p:spTree>
    <p:extLst>
      <p:ext uri="{BB962C8B-B14F-4D97-AF65-F5344CB8AC3E}">
        <p14:creationId xmlns:p14="http://schemas.microsoft.com/office/powerpoint/2010/main" val="2615090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349669" y="265286"/>
            <a:ext cx="7880883" cy="21945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70014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Erik Jonsson School of Engineering and Computer Science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Wednesday, May 21  |  2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3" name="orange box">
            <a:extLst>
              <a:ext uri="{FF2B5EF4-FFF2-40B4-BE49-F238E27FC236}">
                <a16:creationId xmlns:a16="http://schemas.microsoft.com/office/drawing/2014/main" id="{761BFC50-F175-2353-24E4-8EF8C3ADB875}"/>
              </a:ext>
            </a:extLst>
          </p:cNvPr>
          <p:cNvSpPr>
            <a:spLocks/>
          </p:cNvSpPr>
          <p:nvPr/>
        </p:nvSpPr>
        <p:spPr>
          <a:xfrm>
            <a:off x="4349668" y="2423212"/>
            <a:ext cx="2625288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C928F-22B2-DC5C-79BD-0990052670A0}"/>
              </a:ext>
            </a:extLst>
          </p:cNvPr>
          <p:cNvSpPr txBox="1"/>
          <p:nvPr/>
        </p:nvSpPr>
        <p:spPr>
          <a:xfrm>
            <a:off x="4691520" y="2566770"/>
            <a:ext cx="22834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3</a:t>
            </a:r>
          </a:p>
        </p:txBody>
      </p:sp>
    </p:spTree>
    <p:extLst>
      <p:ext uri="{BB962C8B-B14F-4D97-AF65-F5344CB8AC3E}">
        <p14:creationId xmlns:p14="http://schemas.microsoft.com/office/powerpoint/2010/main" val="94295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F2FD6-48C7-28E3-349B-558284CA9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B0F54-F135-4C4A-4D9A-B434E0FBC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9" name="orange box">
            <a:extLst>
              <a:ext uri="{FF2B5EF4-FFF2-40B4-BE49-F238E27FC236}">
                <a16:creationId xmlns:a16="http://schemas.microsoft.com/office/drawing/2014/main" id="{0475120A-FCEB-D259-5AEA-2265A7BE992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5" name="orange box">
            <a:extLst>
              <a:ext uri="{FF2B5EF4-FFF2-40B4-BE49-F238E27FC236}">
                <a16:creationId xmlns:a16="http://schemas.microsoft.com/office/drawing/2014/main" id="{847524CE-2847-CE44-8B27-B20CC802C859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E73984-18ED-2E52-E58E-1C023D23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07514B2D-A8FA-9564-BFBB-493406C9CF3D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C5DFA0-020F-4137-0A57-74891A1FE4A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81461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University Commencement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13D55-17B9-7481-8EF3-F3C9DDC022D7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Friday, May 16  |  7:30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55DBC-30C0-1823-C1FA-EF9428AEADBD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</p:spTree>
    <p:extLst>
      <p:ext uri="{BB962C8B-B14F-4D97-AF65-F5344CB8AC3E}">
        <p14:creationId xmlns:p14="http://schemas.microsoft.com/office/powerpoint/2010/main" val="270340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8" y="373767"/>
            <a:ext cx="710444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School of Natural Sciences and Mathematics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Monday, May 19  |  9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6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9141045B-D4DF-06AB-4E7C-370F51FC4B30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693701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School of Behavioral and Brain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Monday, May 19  |  11:30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9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ange box">
            <a:extLst>
              <a:ext uri="{FF2B5EF4-FFF2-40B4-BE49-F238E27FC236}">
                <a16:creationId xmlns:a16="http://schemas.microsoft.com/office/drawing/2014/main" id="{C21C2E32-07DC-4BD7-DBD0-05C5773DBD3E}"/>
              </a:ext>
            </a:extLst>
          </p:cNvPr>
          <p:cNvSpPr>
            <a:spLocks/>
          </p:cNvSpPr>
          <p:nvPr/>
        </p:nvSpPr>
        <p:spPr>
          <a:xfrm>
            <a:off x="4494727" y="1800516"/>
            <a:ext cx="2640169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26C7E64C-8176-80AA-4002-F3CC854A840D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59710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Naveen Jindal School of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Monday, May 19  |  2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DBA97-FA54-8AEA-A5E7-F649EC895F9D}"/>
              </a:ext>
            </a:extLst>
          </p:cNvPr>
          <p:cNvSpPr txBox="1"/>
          <p:nvPr/>
        </p:nvSpPr>
        <p:spPr>
          <a:xfrm>
            <a:off x="4838517" y="1944074"/>
            <a:ext cx="19228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1</a:t>
            </a:r>
          </a:p>
        </p:txBody>
      </p:sp>
    </p:spTree>
    <p:extLst>
      <p:ext uri="{BB962C8B-B14F-4D97-AF65-F5344CB8AC3E}">
        <p14:creationId xmlns:p14="http://schemas.microsoft.com/office/powerpoint/2010/main" val="2904060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ange box">
            <a:extLst>
              <a:ext uri="{FF2B5EF4-FFF2-40B4-BE49-F238E27FC236}">
                <a16:creationId xmlns:a16="http://schemas.microsoft.com/office/drawing/2014/main" id="{C21C2E32-07DC-4BD7-DBD0-05C5773DBD3E}"/>
              </a:ext>
            </a:extLst>
          </p:cNvPr>
          <p:cNvSpPr>
            <a:spLocks/>
          </p:cNvSpPr>
          <p:nvPr/>
        </p:nvSpPr>
        <p:spPr>
          <a:xfrm>
            <a:off x="4494727" y="1800516"/>
            <a:ext cx="2640169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26C7E64C-8176-80AA-4002-F3CC854A840D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59710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Naveen Jindal School of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Monday, May 19  |  4:30 p.m.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DBA97-FA54-8AEA-A5E7-F649EC895F9D}"/>
              </a:ext>
            </a:extLst>
          </p:cNvPr>
          <p:cNvSpPr txBox="1"/>
          <p:nvPr/>
        </p:nvSpPr>
        <p:spPr>
          <a:xfrm>
            <a:off x="4838517" y="1944074"/>
            <a:ext cx="22963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2</a:t>
            </a:r>
          </a:p>
        </p:txBody>
      </p:sp>
    </p:spTree>
    <p:extLst>
      <p:ext uri="{BB962C8B-B14F-4D97-AF65-F5344CB8AC3E}">
        <p14:creationId xmlns:p14="http://schemas.microsoft.com/office/powerpoint/2010/main" val="419001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ange box">
            <a:extLst>
              <a:ext uri="{FF2B5EF4-FFF2-40B4-BE49-F238E27FC236}">
                <a16:creationId xmlns:a16="http://schemas.microsoft.com/office/drawing/2014/main" id="{C21C2E32-07DC-4BD7-DBD0-05C5773DBD3E}"/>
              </a:ext>
            </a:extLst>
          </p:cNvPr>
          <p:cNvSpPr>
            <a:spLocks/>
          </p:cNvSpPr>
          <p:nvPr/>
        </p:nvSpPr>
        <p:spPr>
          <a:xfrm>
            <a:off x="4494727" y="1800516"/>
            <a:ext cx="2640169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26C7E64C-8176-80AA-4002-F3CC854A840D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59710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Naveen Jindal School of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Tuesday, May 20  |  9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DBA97-FA54-8AEA-A5E7-F649EC895F9D}"/>
              </a:ext>
            </a:extLst>
          </p:cNvPr>
          <p:cNvSpPr txBox="1"/>
          <p:nvPr/>
        </p:nvSpPr>
        <p:spPr>
          <a:xfrm>
            <a:off x="4838517" y="1944074"/>
            <a:ext cx="22963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3</a:t>
            </a:r>
          </a:p>
        </p:txBody>
      </p:sp>
    </p:spTree>
    <p:extLst>
      <p:ext uri="{BB962C8B-B14F-4D97-AF65-F5344CB8AC3E}">
        <p14:creationId xmlns:p14="http://schemas.microsoft.com/office/powerpoint/2010/main" val="233668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1236F538-40A6-96B4-E482-5B7D96C85A3B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763297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School of Economic, Political and Policy Sciences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Wednesday, May 20  |  10:30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26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A562-6773-1895-45B8-344DCC26C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" r="148" b="7707"/>
          <a:stretch/>
        </p:blipFill>
        <p:spPr>
          <a:xfrm>
            <a:off x="-127806" y="0"/>
            <a:ext cx="12321866" cy="6857999"/>
          </a:xfrm>
          <a:prstGeom prst="rect">
            <a:avLst/>
          </a:prstGeom>
        </p:spPr>
      </p:pic>
      <p:sp>
        <p:nvSpPr>
          <p:cNvPr id="5" name="orange box">
            <a:extLst>
              <a:ext uri="{FF2B5EF4-FFF2-40B4-BE49-F238E27FC236}">
                <a16:creationId xmlns:a16="http://schemas.microsoft.com/office/drawing/2014/main" id="{A644FFAE-BB21-474A-ADD8-32992AF15DBF}"/>
              </a:ext>
            </a:extLst>
          </p:cNvPr>
          <p:cNvSpPr>
            <a:spLocks/>
          </p:cNvSpPr>
          <p:nvPr/>
        </p:nvSpPr>
        <p:spPr>
          <a:xfrm>
            <a:off x="7842332" y="0"/>
            <a:ext cx="4380216" cy="6921609"/>
          </a:xfrm>
          <a:prstGeom prst="rect">
            <a:avLst/>
          </a:prstGeom>
          <a:solidFill>
            <a:srgbClr val="E875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range box">
            <a:extLst>
              <a:ext uri="{FF2B5EF4-FFF2-40B4-BE49-F238E27FC236}">
                <a16:creationId xmlns:a16="http://schemas.microsoft.com/office/drawing/2014/main" id="{C21C2E32-07DC-4BD7-DBD0-05C5773DBD3E}"/>
              </a:ext>
            </a:extLst>
          </p:cNvPr>
          <p:cNvSpPr>
            <a:spLocks/>
          </p:cNvSpPr>
          <p:nvPr/>
        </p:nvSpPr>
        <p:spPr>
          <a:xfrm>
            <a:off x="4494727" y="1800516"/>
            <a:ext cx="2640169" cy="767599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sp>
        <p:nvSpPr>
          <p:cNvPr id="3" name="DHC text">
            <a:extLst>
              <a:ext uri="{FF2B5EF4-FFF2-40B4-BE49-F238E27FC236}">
                <a16:creationId xmlns:a16="http://schemas.microsoft.com/office/drawing/2014/main" id="{26C7E64C-8176-80AA-4002-F3CC854A840D}"/>
              </a:ext>
            </a:extLst>
          </p:cNvPr>
          <p:cNvSpPr/>
          <p:nvPr/>
        </p:nvSpPr>
        <p:spPr>
          <a:xfrm>
            <a:off x="4494727" y="270456"/>
            <a:ext cx="7727821" cy="15454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range box">
            <a:extLst>
              <a:ext uri="{FF2B5EF4-FFF2-40B4-BE49-F238E27FC236}">
                <a16:creationId xmlns:a16="http://schemas.microsoft.com/office/drawing/2014/main" id="{AD0DEF4E-4465-A713-673D-8B192F6CBD61}"/>
              </a:ext>
            </a:extLst>
          </p:cNvPr>
          <p:cNvSpPr>
            <a:spLocks/>
          </p:cNvSpPr>
          <p:nvPr/>
        </p:nvSpPr>
        <p:spPr>
          <a:xfrm>
            <a:off x="-127805" y="3864014"/>
            <a:ext cx="6528606" cy="1866900"/>
          </a:xfrm>
          <a:prstGeom prst="rect">
            <a:avLst/>
          </a:prstGeom>
          <a:solidFill>
            <a:schemeClr val="tx1">
              <a:alpha val="797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desto Text Ligh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4C187-5DA2-8F4E-8537-B4A5A403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870" y="5905761"/>
            <a:ext cx="5300890" cy="921894"/>
          </a:xfrm>
          <a:prstGeom prst="rect">
            <a:avLst/>
          </a:prstGeom>
        </p:spPr>
      </p:pic>
      <p:sp>
        <p:nvSpPr>
          <p:cNvPr id="11" name="DHC text">
            <a:extLst>
              <a:ext uri="{FF2B5EF4-FFF2-40B4-BE49-F238E27FC236}">
                <a16:creationId xmlns:a16="http://schemas.microsoft.com/office/drawing/2014/main" id="{8D2B345E-5C5E-6F4B-BF77-6D7E5560F623}"/>
              </a:ext>
            </a:extLst>
          </p:cNvPr>
          <p:cNvSpPr/>
          <p:nvPr/>
        </p:nvSpPr>
        <p:spPr>
          <a:xfrm>
            <a:off x="4486633" y="265286"/>
            <a:ext cx="7743919" cy="8771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E783F7-135C-F005-186F-B8B5CC74769B}"/>
              </a:ext>
            </a:extLst>
          </p:cNvPr>
          <p:cNvSpPr txBox="1">
            <a:spLocks/>
          </p:cNvSpPr>
          <p:nvPr/>
        </p:nvSpPr>
        <p:spPr>
          <a:xfrm>
            <a:off x="4589577" y="373767"/>
            <a:ext cx="59710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Medium" panose="02000604030000020004" pitchFamily="2" charset="0"/>
              </a:rPr>
              <a:t>Naveen Jindal School of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225EB-EAE2-B088-C51D-4797FDE9AA79}"/>
              </a:ext>
            </a:extLst>
          </p:cNvPr>
          <p:cNvSpPr txBox="1"/>
          <p:nvPr/>
        </p:nvSpPr>
        <p:spPr>
          <a:xfrm>
            <a:off x="814437" y="4734924"/>
            <a:ext cx="51672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Tuesday, May 20  |  11:30 a.m.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A448-F1D1-1811-F48B-7110357D886A}"/>
              </a:ext>
            </a:extLst>
          </p:cNvPr>
          <p:cNvSpPr txBox="1"/>
          <p:nvPr/>
        </p:nvSpPr>
        <p:spPr>
          <a:xfrm>
            <a:off x="814436" y="4334814"/>
            <a:ext cx="4927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E0B7"/>
                </a:solidFill>
                <a:latin typeface="Gotham Medium" panose="02000604030000020004" pitchFamily="2" charset="0"/>
                <a:cs typeface="Calibri" panose="020F0502020204030204" pitchFamily="34" charset="0"/>
              </a:rPr>
              <a:t>Spring 2025 Commencement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F1C56-A7E7-B680-CCDC-1A58A5439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1089" y="7575127"/>
            <a:ext cx="7772400" cy="5438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DBA97-FA54-8AEA-A5E7-F649EC895F9D}"/>
              </a:ext>
            </a:extLst>
          </p:cNvPr>
          <p:cNvSpPr txBox="1"/>
          <p:nvPr/>
        </p:nvSpPr>
        <p:spPr>
          <a:xfrm>
            <a:off x="4838517" y="1944074"/>
            <a:ext cx="22963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Light" pitchFamily="2" charset="0"/>
                <a:cs typeface="Calibri" panose="020F0502020204030204" pitchFamily="34" charset="0"/>
              </a:rPr>
              <a:t>Ceremony 4</a:t>
            </a:r>
          </a:p>
        </p:txBody>
      </p:sp>
    </p:spTree>
    <p:extLst>
      <p:ext uri="{BB962C8B-B14F-4D97-AF65-F5344CB8AC3E}">
        <p14:creationId xmlns:p14="http://schemas.microsoft.com/office/powerpoint/2010/main" val="2459507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D 2019 Colors">
      <a:dk1>
        <a:srgbClr val="000000"/>
      </a:dk1>
      <a:lt1>
        <a:srgbClr val="FFFFFF"/>
      </a:lt1>
      <a:dk2>
        <a:srgbClr val="414141"/>
      </a:dk2>
      <a:lt2>
        <a:srgbClr val="E7E6E6"/>
      </a:lt2>
      <a:accent1>
        <a:srgbClr val="E87500"/>
      </a:accent1>
      <a:accent2>
        <a:srgbClr val="69BD28"/>
      </a:accent2>
      <a:accent3>
        <a:srgbClr val="00A0DE"/>
      </a:accent3>
      <a:accent4>
        <a:srgbClr val="FFB611"/>
      </a:accent4>
      <a:accent5>
        <a:srgbClr val="154734"/>
      </a:accent5>
      <a:accent6>
        <a:srgbClr val="5FE0B7"/>
      </a:accent6>
      <a:hlink>
        <a:srgbClr val="C8C8C8"/>
      </a:hlink>
      <a:folHlink>
        <a:srgbClr val="808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25081</TotalTime>
  <Words>304</Words>
  <Application>Microsoft Macintosh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Gotham Light</vt:lpstr>
      <vt:lpstr>Gotham Medium</vt:lpstr>
      <vt:lpstr>Modesto Text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Fowler, Julianne</dc:creator>
  <cp:lastModifiedBy>Wetterskog, Marisa</cp:lastModifiedBy>
  <cp:revision>267</cp:revision>
  <dcterms:created xsi:type="dcterms:W3CDTF">2019-11-20T19:31:18Z</dcterms:created>
  <dcterms:modified xsi:type="dcterms:W3CDTF">2025-05-07T20:53:23Z</dcterms:modified>
</cp:coreProperties>
</file>